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26B7-E9B3-3287-D314-54A42F48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C8ADA-6004-E493-48BA-2D1CCF907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88F3A-8B9E-11A7-CCEB-A961633D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27A02-391E-3F58-702C-6CDBD237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4F39E-F78E-C5BB-48A1-80C0A9E3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40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707A-DB17-9102-E644-B8D1E0CE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51E0A-5A9E-087B-74E4-EFE60479F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7E565-B704-3AD9-6FDA-1C51445B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4A09F-F465-2606-85B9-B3A80AFE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CDEE2-6DA7-FA11-FBF1-1F605BED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BF92A8-41A9-17A8-E3BD-E7AE92901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5BF6F-E947-F4CE-37C8-A1F13C0D1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CE560-4EB1-DFA7-F9B7-E1373730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A6DD-1F46-089D-432E-2723C63A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02992-0D28-B3EC-4C9B-0EA5CE33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6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86B8-F208-9F89-DB7A-E2134755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E031-0E96-84FF-4A8E-2FFB4655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120B2-8CA2-7024-1C37-BF3B2725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A0858-64AC-BE66-706F-EC5FC38C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013EA-74BF-BC48-9CF3-34D678BA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726F-362D-3887-9FB4-FAF6851F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14FB5-9375-2DF3-5E3F-27CE6F1D1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8767E-5BB4-2291-C208-C81580F6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77370-8AB7-6BB4-8AD4-98F64052B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199C5-E50A-3932-0457-6AC11A58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20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1696-2996-B1AD-4A61-6CCDD162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F0750-430D-81D6-5160-580B4A961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CBD9D-89DA-96AC-7442-028DF6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B68A3-A2C3-2A65-57D1-AAAF18590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A1D8D-B7D5-FBDA-5EC7-F92C3165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D60F0-5588-65E0-1E61-44B03CDD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5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2596-80C0-D4BE-FD36-196BC265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ACA8-01AE-EA47-E3CE-17CA8B3D1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A257C-37DB-32FB-739C-29ABB1151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F7BE4-C99A-1083-3443-AD8EC23E9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E9372-2BC4-6591-A718-9752C9722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95333-B8FE-BEDA-3B78-B189D6B1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C4EEF-1DFF-AD2E-D64B-A00005F4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19A43-E6BB-92F7-56DD-61D40E37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4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3353-AA1E-BB51-A912-EEA2C590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3B523-FBDC-78FF-75EE-2E5E24B97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4B6CF-F0B2-489D-147C-E16C6B9D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8CE2B-E39F-0417-AC9E-A6416096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6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082C7-F61F-E22F-149C-31C87135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E9B4CC-269C-7507-316A-D51A9DD2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0037A-8DE2-0AAA-67C7-1FDC582E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3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F10BF-62CB-16F5-EACB-1996008A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2A87-1734-A15E-B400-F9CA0EA5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1964B-3CC6-152A-D396-5D6454980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B1722-47A7-05D8-A186-8D92A905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771FD-D831-7DB3-8175-F2325BC33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97055-BA9A-CD5B-1098-22A46E2D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9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B95E7-AD5A-D5AD-38C8-E758D5DC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E59BAC-CAE0-6087-C296-12069C59E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47B6F-4068-84D3-F300-244EE68D4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7DE23-9D11-D84E-E9AE-4B987578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0AD65-455D-7A6F-1262-EF939FEB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89B5A-3822-0C39-0170-A6B7EB06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4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34B1B-49E7-3ADC-B1A0-494B8B9ED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217-B2E0-DCE9-9C32-532194D6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3DB67-286E-DD6D-B920-125015ACA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6365A3-BEC1-46F2-B694-571C3EB348F7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96E62-D136-6AAB-E909-DA5B3FABE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BED19-8554-997D-1468-7E99C9111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A84B1-A84B-4873-A185-BD951B9B3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1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8584-8D7E-E0E6-E7A2-78DBF84AC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235" y="168965"/>
            <a:ext cx="9863527" cy="1445900"/>
          </a:xfrm>
        </p:spPr>
        <p:txBody>
          <a:bodyPr>
            <a:normAutofit fontScale="90000"/>
          </a:bodyPr>
          <a:lstStyle/>
          <a:p>
            <a:r>
              <a:rPr lang="en-US" sz="4500" b="1" dirty="0"/>
              <a:t>Real-Time Object Tracking and Trajectory Mapping using Sparse Optical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398A3-0D4B-15C8-573A-9F4F8BCBA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803" y="5535769"/>
            <a:ext cx="10901600" cy="430316"/>
          </a:xfrm>
        </p:spPr>
        <p:txBody>
          <a:bodyPr>
            <a:noAutofit/>
          </a:bodyPr>
          <a:lstStyle/>
          <a:p>
            <a:r>
              <a:rPr lang="en-US" sz="2000" b="1" dirty="0"/>
              <a:t>The Challenge: </a:t>
            </a:r>
            <a:r>
              <a:rPr lang="en-US" sz="2000" dirty="0"/>
              <a:t>Tracking dynamic Objects is difficult due to noise, motion and occlusions.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A461B8-BB6B-C916-7D8D-570B958D40A3}"/>
              </a:ext>
            </a:extLst>
          </p:cNvPr>
          <p:cNvSpPr txBox="1">
            <a:spLocks/>
          </p:cNvSpPr>
          <p:nvPr/>
        </p:nvSpPr>
        <p:spPr>
          <a:xfrm>
            <a:off x="672802" y="5966085"/>
            <a:ext cx="10901600" cy="430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The Goal: </a:t>
            </a:r>
            <a:r>
              <a:rPr lang="en-US" sz="2000" dirty="0"/>
              <a:t>Develop a robust pipeline using classical techniques for stable trajectory smoothing. </a:t>
            </a:r>
          </a:p>
        </p:txBody>
      </p:sp>
      <p:pic>
        <p:nvPicPr>
          <p:cNvPr id="7" name="Picture 6" descr="A person riding a bike&#10;&#10;AI-generated content may be incorrect.">
            <a:extLst>
              <a:ext uri="{FF2B5EF4-FFF2-40B4-BE49-F238E27FC236}">
                <a16:creationId xmlns:a16="http://schemas.microsoft.com/office/drawing/2014/main" id="{FBBE25F9-7863-9CB4-B98B-E3053A25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2" y="2119763"/>
            <a:ext cx="3567938" cy="2737049"/>
          </a:xfrm>
          <a:prstGeom prst="rect">
            <a:avLst/>
          </a:prstGeom>
        </p:spPr>
      </p:pic>
      <p:pic>
        <p:nvPicPr>
          <p:cNvPr id="10" name="Picture 9" descr="A person riding a bicycle&#10;&#10;AI-generated content may be incorrect.">
            <a:extLst>
              <a:ext uri="{FF2B5EF4-FFF2-40B4-BE49-F238E27FC236}">
                <a16:creationId xmlns:a16="http://schemas.microsoft.com/office/drawing/2014/main" id="{604A4043-D128-C9FC-36C7-963337704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047" y="2119763"/>
            <a:ext cx="3567938" cy="2737049"/>
          </a:xfrm>
          <a:prstGeom prst="rect">
            <a:avLst/>
          </a:prstGeom>
        </p:spPr>
      </p:pic>
      <p:pic>
        <p:nvPicPr>
          <p:cNvPr id="15" name="Picture 14" descr="A person riding a dirt bike&#10;&#10;AI-generated content may be incorrect.">
            <a:extLst>
              <a:ext uri="{FF2B5EF4-FFF2-40B4-BE49-F238E27FC236}">
                <a16:creationId xmlns:a16="http://schemas.microsoft.com/office/drawing/2014/main" id="{1F3FC1EB-D744-1594-110E-6E69E6B55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292" y="2119763"/>
            <a:ext cx="3115110" cy="27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2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9FA93-625D-3454-F070-2BF3DC9D2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801" y="86801"/>
            <a:ext cx="10515600" cy="5942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Methodology: A multi-stage Tracking Pipeline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180A42-7F8E-613C-5EA6-1D752E940C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661318"/>
              </p:ext>
            </p:extLst>
          </p:nvPr>
        </p:nvGraphicFramePr>
        <p:xfrm>
          <a:off x="289321" y="869178"/>
          <a:ext cx="2053541" cy="5902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541">
                  <a:extLst>
                    <a:ext uri="{9D8B030D-6E8A-4147-A177-3AD203B41FA5}">
                      <a16:colId xmlns:a16="http://schemas.microsoft.com/office/drawing/2014/main" val="3530356613"/>
                    </a:ext>
                  </a:extLst>
                </a:gridCol>
              </a:tblGrid>
              <a:tr h="10529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 Initialization </a:t>
                      </a:r>
                      <a:br>
                        <a:rPr lang="en-US" dirty="0"/>
                      </a:br>
                      <a:r>
                        <a:rPr lang="en-US" dirty="0"/>
                        <a:t>  (Frame 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007146"/>
                  </a:ext>
                </a:extLst>
              </a:tr>
              <a:tr h="484904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Action: </a:t>
                      </a:r>
                      <a:r>
                        <a:rPr lang="en-US" sz="1600" b="0" dirty="0"/>
                        <a:t>User Selects an object by drawing rectangle upon it.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Technique: </a:t>
                      </a:r>
                      <a:r>
                        <a:rPr lang="en-US" sz="1600" b="0" dirty="0"/>
                        <a:t>Feature Detection by </a:t>
                      </a:r>
                      <a:r>
                        <a:rPr lang="en-US" sz="1600" b="1" dirty="0" err="1"/>
                        <a:t>shi</a:t>
                      </a:r>
                      <a:r>
                        <a:rPr lang="en-US" sz="1600" b="1" dirty="0"/>
                        <a:t>-Tomasi </a:t>
                      </a:r>
                      <a:endParaRPr lang="en-US" sz="1600" b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/>
                        <a:t>Code Match: </a:t>
                      </a:r>
                      <a:r>
                        <a:rPr lang="en-US" sz="1600" b="0" dirty="0"/>
                        <a:t>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cv2.goodFeaturesToTrack(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old_gray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mask=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roi_mask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**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feature_params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sz="1400" b="0" dirty="0"/>
                      </a:b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949083"/>
                  </a:ext>
                </a:extLst>
              </a:tr>
            </a:tbl>
          </a:graphicData>
        </a:graphic>
      </p:graphicFrame>
      <p:pic>
        <p:nvPicPr>
          <p:cNvPr id="7" name="Picture 6" descr="A person on a dirt bike&#10;&#10;AI-generated content may be incorrect.">
            <a:extLst>
              <a:ext uri="{FF2B5EF4-FFF2-40B4-BE49-F238E27FC236}">
                <a16:creationId xmlns:a16="http://schemas.microsoft.com/office/drawing/2014/main" id="{D903F4F2-FEAE-EE5F-2B60-EA7B9769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68" y="5063375"/>
            <a:ext cx="1530246" cy="1459255"/>
          </a:xfrm>
          <a:prstGeom prst="rect">
            <a:avLst/>
          </a:prstGeom>
        </p:spPr>
      </p:pic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4364E11E-9F3E-6EFF-5CB7-8542910FAB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827598"/>
              </p:ext>
            </p:extLst>
          </p:nvPr>
        </p:nvGraphicFramePr>
        <p:xfrm>
          <a:off x="2724640" y="869177"/>
          <a:ext cx="2053541" cy="5902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541">
                  <a:extLst>
                    <a:ext uri="{9D8B030D-6E8A-4147-A177-3AD203B41FA5}">
                      <a16:colId xmlns:a16="http://schemas.microsoft.com/office/drawing/2014/main" val="3530356613"/>
                    </a:ext>
                  </a:extLst>
                </a:gridCol>
              </a:tblGrid>
              <a:tr h="10529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 Motion Estimation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007146"/>
                  </a:ext>
                </a:extLst>
              </a:tr>
              <a:tr h="484904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Action: </a:t>
                      </a:r>
                      <a:r>
                        <a:rPr lang="en-US" sz="1600" b="0" dirty="0"/>
                        <a:t>Calculate Feature Motion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Technique: </a:t>
                      </a:r>
                      <a:r>
                        <a:rPr lang="en-US" sz="1600" b="0" dirty="0"/>
                        <a:t>Pyramidal Lucas-Kanade Optical flow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/>
                        <a:t>Code Match: </a:t>
                      </a:r>
                      <a:r>
                        <a:rPr lang="en-US" sz="1600" b="0" dirty="0"/>
                        <a:t>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p1,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status, err = cv2.calcOpticalFlowPyrLK(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old_gray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frame_gray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p0, None, **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lk_params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949083"/>
                  </a:ext>
                </a:extLst>
              </a:tr>
            </a:tbl>
          </a:graphicData>
        </a:graphic>
      </p:graphicFrame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E999BFB5-BE97-D1DB-D65D-2D53301CE4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944045"/>
              </p:ext>
            </p:extLst>
          </p:nvPr>
        </p:nvGraphicFramePr>
        <p:xfrm>
          <a:off x="5162861" y="869177"/>
          <a:ext cx="2053541" cy="5902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541">
                  <a:extLst>
                    <a:ext uri="{9D8B030D-6E8A-4147-A177-3AD203B41FA5}">
                      <a16:colId xmlns:a16="http://schemas.microsoft.com/office/drawing/2014/main" val="3530356613"/>
                    </a:ext>
                  </a:extLst>
                </a:gridCol>
              </a:tblGrid>
              <a:tr h="10529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 Outlier Rejection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007146"/>
                  </a:ext>
                </a:extLst>
              </a:tr>
              <a:tr h="484904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Action: </a:t>
                      </a:r>
                      <a:r>
                        <a:rPr lang="en-US" sz="1600" dirty="0"/>
                        <a:t>Find motion model, Rejects points that don’t follow majority motion.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Technique: RANSAC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/>
                        <a:t>Code Match: </a:t>
                      </a:r>
                      <a:r>
                        <a:rPr lang="en-US" sz="1600" b="0" dirty="0"/>
                        <a:t>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M,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mask_ransac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cv2.findHomography(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good_old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good_new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cv2.RANSAC, 5.0)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949083"/>
                  </a:ext>
                </a:extLst>
              </a:tr>
            </a:tbl>
          </a:graphicData>
        </a:graphic>
      </p:graphicFrame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8CC271EC-CCFF-1ABB-6EEE-B215B18EEE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0665470"/>
              </p:ext>
            </p:extLst>
          </p:nvPr>
        </p:nvGraphicFramePr>
        <p:xfrm>
          <a:off x="7573379" y="869176"/>
          <a:ext cx="2053541" cy="5902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541">
                  <a:extLst>
                    <a:ext uri="{9D8B030D-6E8A-4147-A177-3AD203B41FA5}">
                      <a16:colId xmlns:a16="http://schemas.microsoft.com/office/drawing/2014/main" val="3530356613"/>
                    </a:ext>
                  </a:extLst>
                </a:gridCol>
              </a:tblGrid>
              <a:tr h="10529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 Trajectory Smoothing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007146"/>
                  </a:ext>
                </a:extLst>
              </a:tr>
              <a:tr h="484904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Action: </a:t>
                      </a:r>
                      <a:r>
                        <a:rPr lang="en-US" sz="1600" dirty="0"/>
                        <a:t>Predict next position, Smooths jitter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 </a:t>
                      </a:r>
                      <a:endParaRPr lang="en-US" sz="1600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Technique: Kalman Filter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/>
                        <a:t>Code Match: </a:t>
                      </a:r>
                      <a:r>
                        <a:rPr lang="en-US" sz="1600" b="0" dirty="0"/>
                        <a:t>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[x, y,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vx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vy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949083"/>
                  </a:ext>
                </a:extLst>
              </a:tr>
            </a:tbl>
          </a:graphicData>
        </a:graphic>
      </p:graphicFrame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0B3C9927-1310-6556-FF7C-984056A2ED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9512422"/>
              </p:ext>
            </p:extLst>
          </p:nvPr>
        </p:nvGraphicFramePr>
        <p:xfrm>
          <a:off x="9938926" y="869176"/>
          <a:ext cx="2053541" cy="5902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541">
                  <a:extLst>
                    <a:ext uri="{9D8B030D-6E8A-4147-A177-3AD203B41FA5}">
                      <a16:colId xmlns:a16="http://schemas.microsoft.com/office/drawing/2014/main" val="3530356613"/>
                    </a:ext>
                  </a:extLst>
                </a:gridCol>
              </a:tblGrid>
              <a:tr h="10529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 Final Visualization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007146"/>
                  </a:ext>
                </a:extLst>
              </a:tr>
              <a:tr h="484904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Action: </a:t>
                      </a:r>
                      <a:r>
                        <a:rPr lang="en-US" sz="1600" b="0" dirty="0"/>
                        <a:t>Draw stable object center and path.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Technique: </a:t>
                      </a:r>
                      <a:r>
                        <a:rPr lang="en-US" sz="1600" b="0" dirty="0"/>
                        <a:t>Average, Mean</a:t>
                      </a:r>
                      <a:r>
                        <a:rPr lang="en-US" sz="1600" b="1" dirty="0"/>
                        <a:t> </a:t>
                      </a:r>
                      <a:endParaRPr lang="en-US" sz="1600" b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/>
                        <a:t>Code Match: 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cx, cy =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np.mean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clean_new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axis=0)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949083"/>
                  </a:ext>
                </a:extLst>
              </a:tr>
            </a:tbl>
          </a:graphicData>
        </a:graphic>
      </p:graphicFrame>
      <p:pic>
        <p:nvPicPr>
          <p:cNvPr id="4" name="Picture 3" descr="A person on a motorcycle jumping&#10;&#10;AI-generated content may be incorrect.">
            <a:extLst>
              <a:ext uri="{FF2B5EF4-FFF2-40B4-BE49-F238E27FC236}">
                <a16:creationId xmlns:a16="http://schemas.microsoft.com/office/drawing/2014/main" id="{F27900B9-25B7-4631-36D1-0AF405422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46" y="5063375"/>
            <a:ext cx="1639854" cy="1459256"/>
          </a:xfrm>
          <a:prstGeom prst="rect">
            <a:avLst/>
          </a:prstGeom>
        </p:spPr>
      </p:pic>
      <p:pic>
        <p:nvPicPr>
          <p:cNvPr id="8" name="Picture 7" descr="A graph of lines and colors&#10;&#10;AI-generated content may be incorrect.">
            <a:extLst>
              <a:ext uri="{FF2B5EF4-FFF2-40B4-BE49-F238E27FC236}">
                <a16:creationId xmlns:a16="http://schemas.microsoft.com/office/drawing/2014/main" id="{793FECF8-B927-D5ED-97C3-5041C7958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391" y="5063375"/>
            <a:ext cx="1897516" cy="1459255"/>
          </a:xfrm>
          <a:prstGeom prst="rect">
            <a:avLst/>
          </a:prstGeom>
        </p:spPr>
      </p:pic>
      <p:pic>
        <p:nvPicPr>
          <p:cNvPr id="10" name="Picture 9" descr="A line graph with orange and blue dots&#10;&#10;AI-generated content may be incorrect.">
            <a:extLst>
              <a:ext uri="{FF2B5EF4-FFF2-40B4-BE49-F238E27FC236}">
                <a16:creationId xmlns:a16="http://schemas.microsoft.com/office/drawing/2014/main" id="{230AD63E-692B-868C-9243-254CBE09C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21" y="5063375"/>
            <a:ext cx="1802420" cy="1459255"/>
          </a:xfrm>
          <a:prstGeom prst="rect">
            <a:avLst/>
          </a:prstGeom>
        </p:spPr>
      </p:pic>
      <p:pic>
        <p:nvPicPr>
          <p:cNvPr id="12" name="Picture 11" descr="A person on a dirt bike&#10;&#10;AI-generated content may be incorrect.">
            <a:extLst>
              <a:ext uri="{FF2B5EF4-FFF2-40B4-BE49-F238E27FC236}">
                <a16:creationId xmlns:a16="http://schemas.microsoft.com/office/drawing/2014/main" id="{6E0ECDFD-5E92-19B3-A63A-B22A1881F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851" y="5063375"/>
            <a:ext cx="1701689" cy="14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E02B4-7640-25D3-BC18-59DE9A8A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Result </a:t>
            </a:r>
          </a:p>
        </p:txBody>
      </p:sp>
      <p:pic>
        <p:nvPicPr>
          <p:cNvPr id="4" name="tracking_result">
            <a:hlinkClick r:id="" action="ppaction://media"/>
            <a:extLst>
              <a:ext uri="{FF2B5EF4-FFF2-40B4-BE49-F238E27FC236}">
                <a16:creationId xmlns:a16="http://schemas.microsoft.com/office/drawing/2014/main" id="{EED60DCC-2DD4-55BF-7EA4-1100BB920E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258</Words>
  <Application>Microsoft Office PowerPoint</Application>
  <PresentationFormat>Widescreen</PresentationFormat>
  <Paragraphs>27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Real-Time Object Tracking and Trajectory Mapping using Sparse Optical Flow</vt:lpstr>
      <vt:lpstr>Methodology: A multi-stage Tracking Pipeline</vt:lpstr>
      <vt:lpstr>Final Result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Haider, Zeeshan</dc:creator>
  <cp:lastModifiedBy>Haider, Zeeshan</cp:lastModifiedBy>
  <cp:revision>5</cp:revision>
  <dcterms:created xsi:type="dcterms:W3CDTF">2025-12-21T18:04:35Z</dcterms:created>
  <dcterms:modified xsi:type="dcterms:W3CDTF">2025-12-22T05:45:20Z</dcterms:modified>
</cp:coreProperties>
</file>